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ricolage Grotesque Extra Bold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slideLayout" Target="../slideLayouts/slideLayout8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AI-Agentic Supply Chain Analytics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Improving Reliability &amp; Fulfillment Visibility at Atliq Mart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21638" y="1103114"/>
            <a:ext cx="1138238" cy="375523"/>
          </a:xfrm>
          <a:prstGeom prst="roundRect">
            <a:avLst>
              <a:gd name="adj" fmla="val 18450"/>
            </a:avLst>
          </a:prstGeom>
          <a:solidFill>
            <a:srgbClr val="3E0845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45344" y="1208365"/>
            <a:ext cx="164902" cy="1649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92637" y="1164908"/>
            <a:ext cx="643533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IMPACT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21638" y="1553528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Key Takeaway</a:t>
            </a:r>
            <a:endParaRPr lang="en-US" sz="4050" dirty="0"/>
          </a:p>
        </p:txBody>
      </p:sp>
      <p:sp>
        <p:nvSpPr>
          <p:cNvPr id="6" name="Text 3"/>
          <p:cNvSpPr/>
          <p:nvPr/>
        </p:nvSpPr>
        <p:spPr>
          <a:xfrm>
            <a:off x="721638" y="2479000"/>
            <a:ext cx="13187124" cy="1778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000"/>
              </a:lnSpc>
              <a:buNone/>
            </a:pPr>
            <a:r>
              <a:rPr lang="en-US" sz="56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AI is a force multiplier—not a replacement for analytical thinking</a:t>
            </a:r>
            <a:endParaRPr lang="en-US" sz="5600" dirty="0"/>
          </a:p>
        </p:txBody>
      </p:sp>
      <p:sp>
        <p:nvSpPr>
          <p:cNvPr id="7" name="Text 4"/>
          <p:cNvSpPr/>
          <p:nvPr/>
        </p:nvSpPr>
        <p:spPr>
          <a:xfrm>
            <a:off x="721638" y="4852273"/>
            <a:ext cx="3053834" cy="680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50"/>
              </a:lnSpc>
              <a:buNone/>
            </a:pPr>
            <a:r>
              <a:rPr lang="en-US" sz="53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100%</a:t>
            </a:r>
            <a:endParaRPr lang="en-US" sz="5350" dirty="0"/>
          </a:p>
        </p:txBody>
      </p:sp>
      <p:sp>
        <p:nvSpPr>
          <p:cNvPr id="8" name="Text 5"/>
          <p:cNvSpPr/>
          <p:nvPr/>
        </p:nvSpPr>
        <p:spPr>
          <a:xfrm>
            <a:off x="959763" y="5776198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Automation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21638" y="6285786"/>
            <a:ext cx="3053834" cy="629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Eliminated manual CSV handling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009787" y="4852273"/>
            <a:ext cx="3053953" cy="680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50"/>
              </a:lnSpc>
              <a:buNone/>
            </a:pPr>
            <a:r>
              <a:rPr lang="en-US" sz="53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7</a:t>
            </a:r>
            <a:endParaRPr lang="en-US" sz="5350" dirty="0"/>
          </a:p>
        </p:txBody>
      </p:sp>
      <p:sp>
        <p:nvSpPr>
          <p:cNvPr id="11" name="Text 8"/>
          <p:cNvSpPr/>
          <p:nvPr/>
        </p:nvSpPr>
        <p:spPr>
          <a:xfrm>
            <a:off x="4247912" y="5776198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KPIs Tracked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4009787" y="6285786"/>
            <a:ext cx="3053953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Industry-standard metrics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574280" y="4707136"/>
            <a:ext cx="6342102" cy="944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When combined with domain expertise, disciplined data modeling, and rigorous validation, AI-agentic systems significantly improve supply chain reliability.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574280" y="5820608"/>
            <a:ext cx="6342102" cy="629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solution established a scalable analytics foundation supporting future geographic expansion.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255157" y="483037"/>
            <a:ext cx="1101685" cy="304681"/>
          </a:xfrm>
          <a:prstGeom prst="roundRect">
            <a:avLst>
              <a:gd name="adj" fmla="val 19371"/>
            </a:avLst>
          </a:prstGeom>
          <a:solidFill>
            <a:srgbClr val="3E0845"/>
          </a:solidFill>
          <a:ln/>
        </p:spPr>
      </p:sp>
      <p:sp>
        <p:nvSpPr>
          <p:cNvPr id="3" name="Text 1"/>
          <p:cNvSpPr/>
          <p:nvPr/>
        </p:nvSpPr>
        <p:spPr>
          <a:xfrm>
            <a:off x="1360527" y="535662"/>
            <a:ext cx="890945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CHALLENGE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1255157" y="842010"/>
            <a:ext cx="4391263" cy="548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The Problem</a:t>
            </a:r>
            <a:endParaRPr lang="en-US" sz="3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5157" y="1747838"/>
            <a:ext cx="5845850" cy="584585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37013" y="1717238"/>
            <a:ext cx="5845850" cy="9967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Following U.S. market expansion, Atliq Mart—a Gujarat-based organic food manufacturer—faced declining fulfillment reliability and customer dissatisfaction. Manual CSV processing via email proved inadequate for diagnosing operational issues at scale.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7537013" y="2836426"/>
            <a:ext cx="5845850" cy="498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Leadership lacked visibility into critical supply chain metrics, threatening customer retention and commercial negotiations.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14249"/>
            <a:ext cx="66569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Four Critical Challenges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76657"/>
            <a:ext cx="3090505" cy="3838694"/>
          </a:xfrm>
          <a:prstGeom prst="roundRect">
            <a:avLst>
              <a:gd name="adj" fmla="val 3083"/>
            </a:avLst>
          </a:prstGeom>
          <a:solidFill>
            <a:srgbClr val="282D5E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3003471"/>
            <a:ext cx="263687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Customer Dissatisfaction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848219"/>
            <a:ext cx="2636877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Late deliveries, partial fulfillment, and inconsistent service reliability threatened SLA compliance and long-term relationships.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4111109" y="2776657"/>
            <a:ext cx="3090624" cy="3838694"/>
          </a:xfrm>
          <a:prstGeom prst="roundRect">
            <a:avLst>
              <a:gd name="adj" fmla="val 3082"/>
            </a:avLst>
          </a:prstGeom>
          <a:solidFill>
            <a:srgbClr val="282D5E"/>
          </a:solidFill>
          <a:ln/>
        </p:spPr>
      </p:sp>
      <p:sp>
        <p:nvSpPr>
          <p:cNvPr id="7" name="Text 5"/>
          <p:cNvSpPr/>
          <p:nvPr/>
        </p:nvSpPr>
        <p:spPr>
          <a:xfrm>
            <a:off x="4337923" y="3003471"/>
            <a:ext cx="26369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Zero Visibility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337923" y="3493889"/>
            <a:ext cx="263699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KPIs like On-Time Delivery and OTIF were unavailable or inconsistently calculated, preventing root-cause diagnosis.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2776657"/>
            <a:ext cx="3090624" cy="3838694"/>
          </a:xfrm>
          <a:prstGeom prst="roundRect">
            <a:avLst>
              <a:gd name="adj" fmla="val 3082"/>
            </a:avLst>
          </a:prstGeom>
          <a:solidFill>
            <a:srgbClr val="282D5E"/>
          </a:solidFill>
          <a:ln/>
        </p:spPr>
      </p:sp>
      <p:sp>
        <p:nvSpPr>
          <p:cNvPr id="10" name="Text 8"/>
          <p:cNvSpPr/>
          <p:nvPr/>
        </p:nvSpPr>
        <p:spPr>
          <a:xfrm>
            <a:off x="7655362" y="3003471"/>
            <a:ext cx="26369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Fragmented Data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655362" y="3493889"/>
            <a:ext cx="2636996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Daily CSV files arrived via email with inconsistent schemas across India and USA operations—manual, error-prone processing.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10745986" y="2776657"/>
            <a:ext cx="3090624" cy="3838694"/>
          </a:xfrm>
          <a:prstGeom prst="roundRect">
            <a:avLst>
              <a:gd name="adj" fmla="val 3082"/>
            </a:avLst>
          </a:prstGeom>
          <a:solidFill>
            <a:srgbClr val="282D5E"/>
          </a:solidFill>
          <a:ln/>
        </p:spPr>
      </p:sp>
      <p:sp>
        <p:nvSpPr>
          <p:cNvPr id="13" name="Text 11"/>
          <p:cNvSpPr/>
          <p:nvPr/>
        </p:nvSpPr>
        <p:spPr>
          <a:xfrm>
            <a:off x="10972800" y="3003471"/>
            <a:ext cx="26369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Legacy Analytics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972800" y="3493889"/>
            <a:ext cx="263699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Excel-based workflows couldn't scale with geographic expansion or support timely decision-making.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48057" y="849273"/>
            <a:ext cx="1027152" cy="341352"/>
          </a:xfrm>
          <a:prstGeom prst="roundRect">
            <a:avLst>
              <a:gd name="adj" fmla="val 18226"/>
            </a:avLst>
          </a:prstGeom>
          <a:noFill/>
          <a:ln w="7620">
            <a:solidFill>
              <a:srgbClr val="EEAEF6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766763" y="912376"/>
            <a:ext cx="789742" cy="215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150" dirty="0">
                <a:solidFill>
                  <a:srgbClr val="EEAEF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SOLUTION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648057" y="1250990"/>
            <a:ext cx="4629031" cy="578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Project Objectives</a:t>
            </a:r>
            <a:endParaRPr lang="en-US" sz="3600" dirty="0"/>
          </a:p>
        </p:txBody>
      </p:sp>
      <p:sp>
        <p:nvSpPr>
          <p:cNvPr id="6" name="Text 3"/>
          <p:cNvSpPr/>
          <p:nvPr/>
        </p:nvSpPr>
        <p:spPr>
          <a:xfrm>
            <a:off x="648057" y="2056328"/>
            <a:ext cx="185142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01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48057" y="2348032"/>
            <a:ext cx="7847886" cy="2286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8" name="Text 5"/>
          <p:cNvSpPr/>
          <p:nvPr/>
        </p:nvSpPr>
        <p:spPr>
          <a:xfrm>
            <a:off x="648057" y="2486263"/>
            <a:ext cx="2837617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Automate Data Ingestion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48057" y="2866192"/>
            <a:ext cx="7847886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Eliminate manual CSV handling through event-driven workflows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648057" y="3425071"/>
            <a:ext cx="185142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02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648057" y="3716774"/>
            <a:ext cx="7847886" cy="2286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12" name="Text 9"/>
          <p:cNvSpPr/>
          <p:nvPr/>
        </p:nvSpPr>
        <p:spPr>
          <a:xfrm>
            <a:off x="648057" y="3855006"/>
            <a:ext cx="2488287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Centralize Operations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648057" y="4234934"/>
            <a:ext cx="7847886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Unify India and USA data into a single analytical environment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648057" y="4793813"/>
            <a:ext cx="185142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648057" y="5085517"/>
            <a:ext cx="7847886" cy="2286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16" name="Text 13"/>
          <p:cNvSpPr/>
          <p:nvPr/>
        </p:nvSpPr>
        <p:spPr>
          <a:xfrm>
            <a:off x="648057" y="5223748"/>
            <a:ext cx="2641283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Compute Industry KPIs</a:t>
            </a:r>
            <a:endParaRPr lang="en-US" sz="1800" dirty="0"/>
          </a:p>
        </p:txBody>
      </p:sp>
      <p:sp>
        <p:nvSpPr>
          <p:cNvPr id="17" name="Text 14"/>
          <p:cNvSpPr/>
          <p:nvPr/>
        </p:nvSpPr>
        <p:spPr>
          <a:xfrm>
            <a:off x="648057" y="5603677"/>
            <a:ext cx="7847886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Calculate accurate supply chain metrics with proper data grain</a:t>
            </a:r>
            <a:endParaRPr lang="en-US" sz="1450" dirty="0"/>
          </a:p>
        </p:txBody>
      </p:sp>
      <p:sp>
        <p:nvSpPr>
          <p:cNvPr id="18" name="Text 15"/>
          <p:cNvSpPr/>
          <p:nvPr/>
        </p:nvSpPr>
        <p:spPr>
          <a:xfrm>
            <a:off x="648057" y="6162556"/>
            <a:ext cx="185142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04</a:t>
            </a:r>
            <a:endParaRPr lang="en-US" sz="1450" dirty="0"/>
          </a:p>
        </p:txBody>
      </p:sp>
      <p:sp>
        <p:nvSpPr>
          <p:cNvPr id="19" name="Shape 16"/>
          <p:cNvSpPr/>
          <p:nvPr/>
        </p:nvSpPr>
        <p:spPr>
          <a:xfrm>
            <a:off x="648057" y="6454259"/>
            <a:ext cx="7847886" cy="2286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20" name="Text 17"/>
          <p:cNvSpPr/>
          <p:nvPr/>
        </p:nvSpPr>
        <p:spPr>
          <a:xfrm>
            <a:off x="648057" y="6592491"/>
            <a:ext cx="2314456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Enable AI Analytics</a:t>
            </a:r>
            <a:endParaRPr lang="en-US" sz="1800" dirty="0"/>
          </a:p>
        </p:txBody>
      </p:sp>
      <p:sp>
        <p:nvSpPr>
          <p:cNvPr id="21" name="Text 18"/>
          <p:cNvSpPr/>
          <p:nvPr/>
        </p:nvSpPr>
        <p:spPr>
          <a:xfrm>
            <a:off x="648057" y="6972419"/>
            <a:ext cx="7847886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Support fast, prompt-driven business analysis with human validation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94303" y="503396"/>
            <a:ext cx="5449372" cy="563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End-to-End Architecture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4303" y="1353383"/>
            <a:ext cx="12441674" cy="56939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7908" y="2103341"/>
            <a:ext cx="2752252" cy="344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Agentic Automation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10207908" y="2545231"/>
            <a:ext cx="3033593" cy="4938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0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n8n pipelines for ingestion &amp; orchestration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1425166" y="3974873"/>
            <a:ext cx="2752252" cy="344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Data Storage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388470" y="4416762"/>
            <a:ext cx="2788948" cy="4938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200"/>
              </a:lnSpc>
              <a:buNone/>
            </a:pPr>
            <a:r>
              <a:rPr lang="en-US" sz="10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PostgreSQL / Supabase for reliable storage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10207908" y="4941219"/>
            <a:ext cx="2752252" cy="344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AI Analytics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10207908" y="5383108"/>
            <a:ext cx="3033593" cy="4938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0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Quadratic AI for insights and scoring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1094303" y="7208520"/>
            <a:ext cx="12441674" cy="517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modern, layered analytics system with explicit separation of responsibilities—from automated ingestion through AI-assisted analysis to human-in-the-loop validation.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282660" y="787837"/>
            <a:ext cx="1404699" cy="302895"/>
          </a:xfrm>
          <a:prstGeom prst="roundRect">
            <a:avLst>
              <a:gd name="adj" fmla="val 19397"/>
            </a:avLst>
          </a:prstGeom>
          <a:solidFill>
            <a:srgbClr val="3E0845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87554" y="869394"/>
            <a:ext cx="139779" cy="13977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97223" y="840224"/>
            <a:ext cx="985242" cy="198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AUTOMATION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1282660" y="1144548"/>
            <a:ext cx="4881324" cy="546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Agentic Data Ingestion</a:t>
            </a:r>
            <a:endParaRPr lang="en-US" sz="34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660" y="2044779"/>
            <a:ext cx="874276" cy="10490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91715" y="2219563"/>
            <a:ext cx="2185630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Monitor Gmail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2291715" y="2627590"/>
            <a:ext cx="4185642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Detect "daily sales" emails</a:t>
            </a:r>
            <a:endParaRPr lang="en-US" sz="13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660" y="3093839"/>
            <a:ext cx="874276" cy="10490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91715" y="3268623"/>
            <a:ext cx="2185630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Extract CSVs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2291715" y="3676650"/>
            <a:ext cx="4185642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Download attachments automatically</a:t>
            </a:r>
            <a:endParaRPr lang="en-US" sz="13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660" y="4142899"/>
            <a:ext cx="874276" cy="104906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291715" y="4317683"/>
            <a:ext cx="2185630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Separate Data</a:t>
            </a:r>
            <a:endParaRPr lang="en-US" sz="1700" dirty="0"/>
          </a:p>
        </p:txBody>
      </p:sp>
      <p:sp>
        <p:nvSpPr>
          <p:cNvPr id="14" name="Text 8"/>
          <p:cNvSpPr/>
          <p:nvPr/>
        </p:nvSpPr>
        <p:spPr>
          <a:xfrm>
            <a:off x="2291715" y="4725710"/>
            <a:ext cx="4185642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Order vs. line-level files</a:t>
            </a:r>
            <a:endParaRPr lang="en-US" sz="13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660" y="5191958"/>
            <a:ext cx="874276" cy="104906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291715" y="5366742"/>
            <a:ext cx="2185630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Standardize Dates</a:t>
            </a:r>
            <a:endParaRPr lang="en-US" sz="1700" dirty="0"/>
          </a:p>
        </p:txBody>
      </p:sp>
      <p:sp>
        <p:nvSpPr>
          <p:cNvPr id="17" name="Text 10"/>
          <p:cNvSpPr/>
          <p:nvPr/>
        </p:nvSpPr>
        <p:spPr>
          <a:xfrm>
            <a:off x="2291715" y="5774769"/>
            <a:ext cx="4185642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Luxon normalization to ISO</a:t>
            </a:r>
            <a:endParaRPr lang="en-US" sz="13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2660" y="6241018"/>
            <a:ext cx="874276" cy="104906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2291715" y="6415802"/>
            <a:ext cx="2185630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Load to PostgreSQL</a:t>
            </a:r>
            <a:endParaRPr lang="en-US" sz="1700" dirty="0"/>
          </a:p>
        </p:txBody>
      </p:sp>
      <p:sp>
        <p:nvSpPr>
          <p:cNvPr id="20" name="Text 12"/>
          <p:cNvSpPr/>
          <p:nvPr/>
        </p:nvSpPr>
        <p:spPr>
          <a:xfrm>
            <a:off x="2291715" y="6823829"/>
            <a:ext cx="4185642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Supabase cloud storage</a:t>
            </a:r>
            <a:endParaRPr lang="en-US" sz="1350" dirty="0"/>
          </a:p>
        </p:txBody>
      </p:sp>
      <p:sp>
        <p:nvSpPr>
          <p:cNvPr id="21" name="Text 13"/>
          <p:cNvSpPr/>
          <p:nvPr/>
        </p:nvSpPr>
        <p:spPr>
          <a:xfrm>
            <a:off x="6911459" y="2014418"/>
            <a:ext cx="6443782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endParaRPr lang="en-US" sz="1350" dirty="0"/>
          </a:p>
        </p:txBody>
      </p:sp>
      <p:sp>
        <p:nvSpPr>
          <p:cNvPr id="22" name="Text 14"/>
          <p:cNvSpPr/>
          <p:nvPr/>
        </p:nvSpPr>
        <p:spPr>
          <a:xfrm>
            <a:off x="6911459" y="2383393"/>
            <a:ext cx="6443782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endParaRPr lang="en-US" sz="1350" dirty="0"/>
          </a:p>
        </p:txBody>
      </p:sp>
      <p:sp>
        <p:nvSpPr>
          <p:cNvPr id="23" name="Text 15"/>
          <p:cNvSpPr/>
          <p:nvPr/>
        </p:nvSpPr>
        <p:spPr>
          <a:xfrm>
            <a:off x="6911459" y="2752368"/>
            <a:ext cx="6443782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endParaRPr lang="en-US" sz="1350" dirty="0"/>
          </a:p>
        </p:txBody>
      </p:sp>
      <p:sp>
        <p:nvSpPr>
          <p:cNvPr id="24" name="Text 16"/>
          <p:cNvSpPr/>
          <p:nvPr/>
        </p:nvSpPr>
        <p:spPr>
          <a:xfrm>
            <a:off x="6911459" y="3121343"/>
            <a:ext cx="6443782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endParaRPr lang="en-US" sz="1350" dirty="0"/>
          </a:p>
        </p:txBody>
      </p:sp>
      <p:sp>
        <p:nvSpPr>
          <p:cNvPr id="25" name="Text 17"/>
          <p:cNvSpPr/>
          <p:nvPr/>
        </p:nvSpPr>
        <p:spPr>
          <a:xfrm>
            <a:off x="6911459" y="3490317"/>
            <a:ext cx="6443782" cy="495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 n8n workflow eliminated manual data handling, reducing ingestion latency and human error while creating a repeatable operational pipeline.</a:t>
            </a:r>
            <a:endParaRPr lang="en-US" sz="1350" dirty="0"/>
          </a:p>
        </p:txBody>
      </p:sp>
      <p:sp>
        <p:nvSpPr>
          <p:cNvPr id="26" name="Text 18"/>
          <p:cNvSpPr/>
          <p:nvPr/>
        </p:nvSpPr>
        <p:spPr>
          <a:xfrm>
            <a:off x="6911459" y="4107061"/>
            <a:ext cx="6443782" cy="495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Date standardization using Luxon ensured consistency across regions before database insertion.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60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Seven Critical KPIs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68485"/>
            <a:ext cx="1055965" cy="105596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33243" y="2168485"/>
            <a:ext cx="17085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Total Orders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133243" y="3013234"/>
            <a:ext cx="17085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Count of unique customer orders (order-level grain)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2168485"/>
            <a:ext cx="1055965" cy="10559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464731" y="2168485"/>
            <a:ext cx="170866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Total Order Lines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464731" y="3013234"/>
            <a:ext cx="170866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Count of individual line items (line-level grain)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2168485"/>
            <a:ext cx="1055965" cy="105596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796338" y="2168485"/>
            <a:ext cx="170866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Line Fill Rate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796338" y="3013234"/>
            <a:ext cx="170866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Percentage of lines delivered in full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2168485"/>
            <a:ext cx="1055965" cy="105596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2127944" y="2168485"/>
            <a:ext cx="170866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Volume Fill Rate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2127944" y="3013234"/>
            <a:ext cx="170866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Percentage of total quantity delivered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281374"/>
            <a:ext cx="1055965" cy="105596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133243" y="5281374"/>
            <a:ext cx="17085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On-Time Delivery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2133243" y="6126123"/>
            <a:ext cx="17085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Orders delivered on agreed date</a:t>
            </a:r>
            <a:endParaRPr lang="en-US" sz="17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5278" y="5281374"/>
            <a:ext cx="1055965" cy="105596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5464731" y="5281374"/>
            <a:ext cx="170866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In-Full Delivery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5464731" y="6126123"/>
            <a:ext cx="170866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Orders with 100% quantity across all lines</a:t>
            </a:r>
            <a:endParaRPr lang="en-US" sz="1750" dirty="0"/>
          </a:p>
        </p:txBody>
      </p:sp>
      <p:pic>
        <p:nvPicPr>
          <p:cNvPr id="21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6884" y="5281374"/>
            <a:ext cx="1055965" cy="1055965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8796338" y="5281374"/>
            <a:ext cx="17086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OTIF</a:t>
            </a:r>
            <a:endParaRPr lang="en-US" sz="2200" dirty="0"/>
          </a:p>
        </p:txBody>
      </p:sp>
      <p:sp>
        <p:nvSpPr>
          <p:cNvPr id="23" name="Text 14"/>
          <p:cNvSpPr/>
          <p:nvPr/>
        </p:nvSpPr>
        <p:spPr>
          <a:xfrm>
            <a:off x="8796338" y="5771793"/>
            <a:ext cx="170866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Orders delivered both on-time AND in-full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137315" y="1688187"/>
            <a:ext cx="1159431" cy="328136"/>
          </a:xfrm>
          <a:prstGeom prst="roundRect">
            <a:avLst>
              <a:gd name="adj" fmla="val 19047"/>
            </a:avLst>
          </a:prstGeom>
          <a:solidFill>
            <a:srgbClr val="3E084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8876" y="1777841"/>
            <a:ext cx="148709" cy="1487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471880" y="1743908"/>
            <a:ext cx="713303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1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INSIGHTS</a:t>
            </a:r>
            <a:endParaRPr lang="en-US" sz="1150" dirty="0"/>
          </a:p>
        </p:txBody>
      </p:sp>
      <p:sp>
        <p:nvSpPr>
          <p:cNvPr id="6" name="Text 2"/>
          <p:cNvSpPr/>
          <p:nvPr/>
        </p:nvSpPr>
        <p:spPr>
          <a:xfrm>
            <a:off x="6137315" y="2077283"/>
            <a:ext cx="7415332" cy="581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Business Intelligence Generated</a:t>
            </a:r>
            <a:endParaRPr lang="en-US" sz="3650" dirty="0"/>
          </a:p>
        </p:txBody>
      </p:sp>
      <p:sp>
        <p:nvSpPr>
          <p:cNvPr id="7" name="Text 3"/>
          <p:cNvSpPr/>
          <p:nvPr/>
        </p:nvSpPr>
        <p:spPr>
          <a:xfrm>
            <a:off x="6137315" y="3039785"/>
            <a:ext cx="4102537" cy="348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Regional Performance Trends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6137315" y="3540919"/>
            <a:ext cx="4108966" cy="1082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Monthly on-time delivery analysis by city revealed performance variation, emerging reliability trends, and early warning signals for targeted intervention.</a:t>
            </a:r>
            <a:endParaRPr lang="en-US" sz="1450" dirty="0"/>
          </a:p>
        </p:txBody>
      </p:sp>
      <p:sp>
        <p:nvSpPr>
          <p:cNvPr id="9" name="Shape 5"/>
          <p:cNvSpPr/>
          <p:nvPr/>
        </p:nvSpPr>
        <p:spPr>
          <a:xfrm>
            <a:off x="6137315" y="4888417"/>
            <a:ext cx="4108966" cy="30837"/>
          </a:xfrm>
          <a:prstGeom prst="rect">
            <a:avLst/>
          </a:prstGeom>
          <a:solidFill>
            <a:srgbClr val="E5DCE6">
              <a:alpha val="5000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6137315" y="5090755"/>
            <a:ext cx="3233857" cy="348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Customer Prioritization</a:t>
            </a:r>
            <a:endParaRPr lang="en-US" sz="2150" dirty="0"/>
          </a:p>
        </p:txBody>
      </p:sp>
      <p:sp>
        <p:nvSpPr>
          <p:cNvPr id="11" name="Text 7"/>
          <p:cNvSpPr/>
          <p:nvPr/>
        </p:nvSpPr>
        <p:spPr>
          <a:xfrm>
            <a:off x="6137315" y="5591889"/>
            <a:ext cx="4108966" cy="8122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 customers ranked by order value and OTIF reliability enabled SLA discussions and corrective action planning.</a:t>
            </a:r>
            <a:endParaRPr lang="en-US" sz="1450" dirty="0"/>
          </a:p>
        </p:txBody>
      </p:sp>
      <p:sp>
        <p:nvSpPr>
          <p:cNvPr id="12" name="Shape 8"/>
          <p:cNvSpPr/>
          <p:nvPr/>
        </p:nvSpPr>
        <p:spPr>
          <a:xfrm>
            <a:off x="10573703" y="2887266"/>
            <a:ext cx="3547110" cy="3654147"/>
          </a:xfrm>
          <a:prstGeom prst="roundRect">
            <a:avLst>
              <a:gd name="adj" fmla="val 3776"/>
            </a:avLst>
          </a:prstGeom>
          <a:solidFill>
            <a:srgbClr val="EEAEF6"/>
          </a:solidFill>
          <a:ln/>
        </p:spPr>
      </p:sp>
      <p:sp>
        <p:nvSpPr>
          <p:cNvPr id="13" name="Text 9"/>
          <p:cNvSpPr/>
          <p:nvPr/>
        </p:nvSpPr>
        <p:spPr>
          <a:xfrm>
            <a:off x="10759678" y="3039785"/>
            <a:ext cx="3093601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From Reactive to Proactive</a:t>
            </a:r>
            <a:endParaRPr lang="en-US" sz="1800" dirty="0"/>
          </a:p>
        </p:txBody>
      </p:sp>
      <p:sp>
        <p:nvSpPr>
          <p:cNvPr id="14" name="Text 10"/>
          <p:cNvSpPr/>
          <p:nvPr/>
        </p:nvSpPr>
        <p:spPr>
          <a:xfrm>
            <a:off x="10759678" y="3482935"/>
            <a:ext cx="3175159" cy="1082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Leadership shifted from explaining failures to conducting data-driven root-cause analysis and preventive planning.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41051"/>
            <a:ext cx="83918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Human-in-the-Loop Validation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03458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090E3F"/>
          </a:solidFill>
          <a:ln w="30480">
            <a:solidFill>
              <a:srgbClr val="41467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903458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EEAEF6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160752"/>
            <a:ext cx="29929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KPI Definition Review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651171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Verified industry-standard formulas and business logic correctness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903458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090E3F"/>
          </a:solidFill>
          <a:ln w="30480">
            <a:solidFill>
              <a:srgbClr val="414677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2903458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EEAEF6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3160752"/>
            <a:ext cx="31734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Data Grain Verification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3651171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Ensured order-level vs. line-level metrics used proper aggregation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2903458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090E3F"/>
          </a:solidFill>
          <a:ln w="30480">
            <a:solidFill>
              <a:srgbClr val="414677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2903458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EEAEF6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3160752"/>
            <a:ext cx="29128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SQL Cross-Validation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3651171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Validated AI outputs using Common Table Expressions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133951" y="5507474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"AI outputs were not blindly trusted. All results were reviewed to prevent silent analytical errors and ensure long-term trust."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252323"/>
            <a:ext cx="30480" cy="1236107"/>
          </a:xfrm>
          <a:prstGeom prst="rect">
            <a:avLst/>
          </a:prstGeom>
          <a:solidFill>
            <a:srgbClr val="EEAEF6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2026-01-29T12:44:19Z</dcterms:created>
  <dcterms:modified xsi:type="dcterms:W3CDTF">2026-01-29T12:44:19Z</dcterms:modified>
</cp:coreProperties>
</file>